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23" r:id="rId2"/>
    <p:sldId id="324" r:id="rId3"/>
    <p:sldId id="256" r:id="rId4"/>
    <p:sldId id="308" r:id="rId5"/>
    <p:sldId id="309" r:id="rId6"/>
    <p:sldId id="312" r:id="rId7"/>
    <p:sldId id="321" r:id="rId8"/>
    <p:sldId id="316" r:id="rId9"/>
    <p:sldId id="304" r:id="rId10"/>
    <p:sldId id="319" r:id="rId11"/>
    <p:sldId id="303" r:id="rId12"/>
    <p:sldId id="322" r:id="rId13"/>
    <p:sldId id="284" r:id="rId14"/>
    <p:sldId id="32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onan, Lisa" initials="LN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700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Nationality of Foreign-Owned Manufacturing Local Units in Ireland </a:t>
            </a:r>
          </a:p>
        </c:rich>
      </c:tx>
      <c:layout>
        <c:manualLayout>
          <c:xMode val="edge"/>
          <c:yMode val="edge"/>
          <c:x val="0.12832489133004699"/>
          <c:y val="1.82270446051591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37089039435361"/>
          <c:w val="0.68630895003910297"/>
          <c:h val="0.71055910737898997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Sheet1!$A$4:$A$9</c:f>
              <c:strCache>
                <c:ptCount val="6"/>
                <c:pt idx="0">
                  <c:v>USA</c:v>
                </c:pt>
                <c:pt idx="1">
                  <c:v>United Kingdom</c:v>
                </c:pt>
                <c:pt idx="2">
                  <c:v>Germany</c:v>
                </c:pt>
                <c:pt idx="3">
                  <c:v>France</c:v>
                </c:pt>
                <c:pt idx="4">
                  <c:v>The Netherlands</c:v>
                </c:pt>
                <c:pt idx="5">
                  <c:v>Other Foreign-Owned</c:v>
                </c:pt>
              </c:strCache>
            </c:strRef>
          </c:cat>
          <c:val>
            <c:numRef>
              <c:f>Sheet1!$B$4:$B$9</c:f>
              <c:numCache>
                <c:formatCode>General</c:formatCode>
                <c:ptCount val="6"/>
                <c:pt idx="0">
                  <c:v>41.36</c:v>
                </c:pt>
                <c:pt idx="1">
                  <c:v>13.22</c:v>
                </c:pt>
                <c:pt idx="2">
                  <c:v>12.58</c:v>
                </c:pt>
                <c:pt idx="3">
                  <c:v>5.54</c:v>
                </c:pt>
                <c:pt idx="4">
                  <c:v>4.9000000000000004</c:v>
                </c:pt>
                <c:pt idx="5">
                  <c:v>22.39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021006492916005"/>
          <c:y val="0.35547232661146599"/>
          <c:w val="0.27957914264409001"/>
          <c:h val="0.4737925330267799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7A882-9483-44F9-81C2-4AF1F3B7A0EB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E52F2-90F3-4306-815D-23B23648F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118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5B687-4E44-44D7-B8D1-6CAECD6CAFC1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8B5C6-207E-4F94-A53F-9E7060038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0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B5C6-207E-4F94-A53F-9E706003828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86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B5C6-207E-4F94-A53F-9E706003828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39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3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4.png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5.png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2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UBS_PPT_Slide_Background_3.png" descr="/Volumes/Designworks A/CURRENT/UCC/CUBS Brand/_CUBS Launch/PPT Template/Backgrounds/CUBS_PPT_Slide_Background_3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1154" y="1219819"/>
            <a:ext cx="6107056" cy="10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1154" y="2552700"/>
            <a:ext cx="6120000" cy="144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ontserrat Light"/>
                <a:cs typeface="Montserrat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0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D4EF-F386-4529-B833-B30581AFC0AF}" type="datetime1">
              <a:rPr lang="en-GB" smtClean="0"/>
              <a:t>02/11/2017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CUBS_PPT_Slide_Background_4.png" descr="/Volumes/Designworks A/CURRENT/UCC/CUBS Brand/_CUBS Launch/PPT Template/Backgrounds/CUBS_PPT_Slide_Background_4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2F79-EE61-4299-907B-0C9AEC1358AB}" type="datetime1">
              <a:rPr lang="en-GB" smtClean="0"/>
              <a:t>02/11/2017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CUBS_PPT_Slide_Background_5.png" descr="/Volumes/Designworks A/CURRENT/UCC/CUBS Brand/_CUBS Launch/PPT Template/Backgrounds/CUBS_PPT_Slide_Background_5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42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11D3-A065-45A6-91AF-2F9B400D824B}" type="datetime1">
              <a:rPr lang="en-GB" smtClean="0"/>
              <a:t>02/11/2017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64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84E1-F0D0-4132-9893-41176998194D}" type="datetime1">
              <a:rPr lang="en-GB" smtClean="0"/>
              <a:t>02/11/2017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7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cubsucc.com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70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 smtClean="0"/>
              <a:t>cubsucc.com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501179" y="6121831"/>
            <a:ext cx="1503335" cy="689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38" y="6027235"/>
            <a:ext cx="1379524" cy="6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6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2130425"/>
            <a:ext cx="7200000" cy="108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3429000"/>
            <a:ext cx="7200000" cy="144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fld id="{819B83FB-148B-47CC-B8F4-26F567959CD5}" type="datetime1">
              <a:rPr lang="en-GB" smtClean="0"/>
              <a:t>02/11/2017</a:t>
            </a:fld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9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68332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fld id="{A7CC103D-6937-47F5-BA93-B4DFC2D21A1C}" type="datetime1">
              <a:rPr lang="en-GB" smtClean="0"/>
              <a:t>02/11/2017</a:t>
            </a:fld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68332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98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800" y="2369847"/>
            <a:ext cx="3729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9847"/>
            <a:ext cx="40386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fld id="{40BD017C-9F68-4D75-8826-E4A9D05F0983}" type="datetime1">
              <a:rPr lang="en-GB" smtClean="0"/>
              <a:t>02/11/2017</a:t>
            </a:fld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88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1714838"/>
            <a:ext cx="37305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48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Placeholder 1"/>
          <p:cNvSpPr txBox="1">
            <a:spLocks/>
          </p:cNvSpPr>
          <p:nvPr/>
        </p:nvSpPr>
        <p:spPr>
          <a:xfrm>
            <a:off x="766800" y="942376"/>
            <a:ext cx="792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272727"/>
                </a:solidFill>
                <a:latin typeface="Montserrat"/>
                <a:ea typeface="+mj-ea"/>
                <a:cs typeface="Montserrat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66800" y="2549572"/>
            <a:ext cx="3729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49572"/>
            <a:ext cx="40386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4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fld id="{05D1DD88-11A5-48BE-B97A-0F15DA28D1E5}" type="datetime1">
              <a:rPr lang="en-GB" smtClean="0"/>
              <a:t>02/11/2017</a:t>
            </a:fld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70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fld id="{72E0C8A9-3E67-4326-A4D0-829DEE0D2670}" type="datetime1">
              <a:rPr lang="en-GB" smtClean="0"/>
              <a:t>02/11/2017</a:t>
            </a:fld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9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fld id="{47D6B7CF-C0DA-4B6B-95E2-AA47B638B182}" type="datetime1">
              <a:rPr lang="en-GB" smtClean="0"/>
              <a:t>02/11/2017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D6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6001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001A"/>
              </a:solidFill>
            </a:endParaRPr>
          </a:p>
        </p:txBody>
      </p:sp>
      <p:pic>
        <p:nvPicPr>
          <p:cNvPr id="5" name="CUBS_PPT_Slide_Background_2.png" descr="/Volumes/Designworks A/CURRENT/UCC/CUBS Brand/_CUBS Launch/PPT Template/Backgrounds/CUBS_PPT_Slide_Background_2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fld id="{69CE1F8F-95CA-4B40-BADB-ADB725DCDC46}" type="datetime1">
              <a:rPr lang="en-GB" smtClean="0"/>
              <a:t>02/11/2017</a:t>
            </a:fld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800" y="155767"/>
            <a:ext cx="1620000" cy="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rgbClr val="D6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6001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001A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fld id="{8581E6FB-2C0E-4998-AED1-29585D59AEDD}" type="datetime1">
              <a:rPr lang="en-GB" smtClean="0"/>
              <a:t>02/11/2017</a:t>
            </a:fld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800" y="155767"/>
            <a:ext cx="1620000" cy="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0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file://localhost/Volumes/Designworks%20A/CURRENT/UCC/CUBS%20Brand/_CUBS%20Launch/PPT%20Template/Backgrounds/CUBS_PPT_Slide_Background_1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UBS_PPT_Slide_Background_1.png" descr="/Volumes/Designworks A/CURRENT/UCC/CUBS Brand/_CUBS Launch/PPT Template/Backgrounds/CUBS_PPT_Slide_Background_1.png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800" y="942376"/>
            <a:ext cx="792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2369846"/>
            <a:ext cx="792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fld id="{9F1E2211-3DC6-49BD-9AF8-A591B44A28B6}" type="datetime1">
              <a:rPr lang="en-GB" smtClean="0"/>
              <a:t>02/11/2017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856E0ECA-5321-43F5-AA28-9D6C1FB6BFCE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1901" y="6356350"/>
            <a:ext cx="754899" cy="3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6800" y="155767"/>
            <a:ext cx="1620000" cy="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0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272727"/>
          </a:solidFill>
          <a:latin typeface="Montserrat"/>
          <a:ea typeface="+mj-ea"/>
          <a:cs typeface="Montserra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/>
          <a:stretch/>
        </p:blipFill>
        <p:spPr>
          <a:xfrm>
            <a:off x="-576775" y="0"/>
            <a:ext cx="972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Findings on Industry </a:t>
            </a:r>
            <a:r>
              <a:rPr lang="en-US" sz="2800" dirty="0"/>
              <a:t>Specialization and Clusters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2060848"/>
            <a:ext cx="7920000" cy="3908998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availability of skilled </a:t>
            </a:r>
            <a:r>
              <a:rPr lang="en-US" dirty="0" err="1"/>
              <a:t>labour</a:t>
            </a:r>
            <a:r>
              <a:rPr lang="en-US" dirty="0"/>
              <a:t> in the sector and related sectors is important for increasing productivity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Businesses can benefit from </a:t>
            </a:r>
            <a:r>
              <a:rPr lang="en-US" dirty="0" smtClean="0"/>
              <a:t>improving </a:t>
            </a:r>
            <a:r>
              <a:rPr lang="en-US" i="1" dirty="0" smtClean="0"/>
              <a:t>‘learning on-the-job’</a:t>
            </a:r>
            <a:r>
              <a:rPr lang="en-US" dirty="0" smtClean="0"/>
              <a:t> by workers. </a:t>
            </a:r>
            <a:endParaRPr lang="en-US" dirty="0"/>
          </a:p>
          <a:p>
            <a:pPr lvl="1"/>
            <a:r>
              <a:rPr lang="en-US" dirty="0"/>
              <a:t>Costs </a:t>
            </a:r>
            <a:r>
              <a:rPr lang="en-US" dirty="0" smtClean="0"/>
              <a:t>usually </a:t>
            </a:r>
            <a:r>
              <a:rPr lang="en-US" dirty="0"/>
              <a:t>borne by the business.</a:t>
            </a:r>
          </a:p>
          <a:p>
            <a:pPr lvl="1"/>
            <a:r>
              <a:rPr lang="en-US" dirty="0"/>
              <a:t>May be facilitated by </a:t>
            </a:r>
            <a:r>
              <a:rPr lang="en-US" dirty="0" smtClean="0"/>
              <a:t>policy interventions</a:t>
            </a:r>
          </a:p>
          <a:p>
            <a:pPr lvl="2"/>
            <a:r>
              <a:rPr lang="en-US" dirty="0" smtClean="0"/>
              <a:t>Focus has to be on specific businesses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942376"/>
            <a:ext cx="7920000" cy="830440"/>
          </a:xfrm>
        </p:spPr>
        <p:txBody>
          <a:bodyPr>
            <a:normAutofit/>
          </a:bodyPr>
          <a:lstStyle/>
          <a:p>
            <a:r>
              <a:rPr lang="en-GB" dirty="0" smtClean="0"/>
              <a:t>Findings on Demonstration Effects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772816"/>
            <a:ext cx="7920000" cy="4752528"/>
          </a:xfrm>
        </p:spPr>
        <p:txBody>
          <a:bodyPr>
            <a:normAutofit/>
          </a:bodyPr>
          <a:lstStyle/>
          <a:p>
            <a:r>
              <a:rPr lang="en-GB" sz="1900" dirty="0" smtClean="0"/>
              <a:t>We find </a:t>
            </a:r>
            <a:r>
              <a:rPr lang="en-GB" sz="1900" dirty="0"/>
              <a:t>that, </a:t>
            </a:r>
            <a:r>
              <a:rPr lang="en-GB" sz="1900" i="1" dirty="0"/>
              <a:t>regardless of their location in the country</a:t>
            </a:r>
            <a:r>
              <a:rPr lang="en-GB" sz="1900" dirty="0"/>
              <a:t>, </a:t>
            </a:r>
            <a:r>
              <a:rPr lang="en-GB" sz="1900" dirty="0" smtClean="0"/>
              <a:t>the productivity of a foreign-owned business in Ireland will be </a:t>
            </a:r>
            <a:r>
              <a:rPr lang="en-GB" sz="1900" i="1" dirty="0" smtClean="0"/>
              <a:t>higher</a:t>
            </a:r>
            <a:r>
              <a:rPr lang="en-GB" sz="1900" dirty="0" smtClean="0"/>
              <a:t> the greater the number of foreign-owned businesses </a:t>
            </a:r>
            <a:r>
              <a:rPr lang="en-GB" sz="1900" i="1" dirty="0" smtClean="0"/>
              <a:t>of the same nationality</a:t>
            </a:r>
            <a:r>
              <a:rPr lang="en-GB" sz="1900" dirty="0" smtClean="0"/>
              <a:t> in Ireland.</a:t>
            </a:r>
          </a:p>
          <a:p>
            <a:r>
              <a:rPr lang="en-GB" sz="1900" dirty="0" smtClean="0"/>
              <a:t>Possible reasons for benefits from shared nationality include:</a:t>
            </a:r>
          </a:p>
          <a:p>
            <a:pPr lvl="1"/>
            <a:r>
              <a:rPr lang="en-GB" sz="1900" dirty="0"/>
              <a:t>S</a:t>
            </a:r>
            <a:r>
              <a:rPr lang="en-GB" sz="1900" dirty="0" smtClean="0"/>
              <a:t>ocial </a:t>
            </a:r>
            <a:r>
              <a:rPr lang="en-GB" sz="1900" dirty="0"/>
              <a:t>proximity </a:t>
            </a:r>
            <a:r>
              <a:rPr lang="en-GB" sz="1900" dirty="0" smtClean="0"/>
              <a:t>- trust </a:t>
            </a:r>
            <a:r>
              <a:rPr lang="en-IE" sz="1900" dirty="0"/>
              <a:t>based on friendship, kinship and experience </a:t>
            </a:r>
            <a:r>
              <a:rPr lang="en-GB" sz="1900" dirty="0" smtClean="0"/>
              <a:t>resulting </a:t>
            </a:r>
            <a:r>
              <a:rPr lang="en-GB" sz="1900" dirty="0"/>
              <a:t>in beneficial </a:t>
            </a:r>
            <a:r>
              <a:rPr lang="en-GB" sz="1900" dirty="0" smtClean="0"/>
              <a:t>interaction.</a:t>
            </a:r>
          </a:p>
          <a:p>
            <a:pPr lvl="1"/>
            <a:r>
              <a:rPr lang="en-GB" sz="1900" dirty="0" smtClean="0"/>
              <a:t>Institutional proximity - </a:t>
            </a:r>
            <a:r>
              <a:rPr lang="en-IE" sz="1900" dirty="0" smtClean="0"/>
              <a:t>sharing </a:t>
            </a:r>
            <a:r>
              <a:rPr lang="en-IE" sz="1900" dirty="0"/>
              <a:t>the same institutional rules of the </a:t>
            </a:r>
            <a:r>
              <a:rPr lang="en-IE" sz="1900" dirty="0" smtClean="0"/>
              <a:t>game, cultural </a:t>
            </a:r>
            <a:r>
              <a:rPr lang="en-IE" sz="1900" dirty="0"/>
              <a:t>habits and </a:t>
            </a:r>
            <a:r>
              <a:rPr lang="en-IE" sz="1900" dirty="0" smtClean="0"/>
              <a:t>values resulting in mutual benefits</a:t>
            </a:r>
            <a:r>
              <a:rPr lang="en-GB" sz="1900" dirty="0" smtClean="0"/>
              <a:t>.</a:t>
            </a:r>
          </a:p>
          <a:p>
            <a:pPr lvl="1"/>
            <a:r>
              <a:rPr lang="en-IE" sz="1900" dirty="0" smtClean="0"/>
              <a:t>Stronger bargaining </a:t>
            </a:r>
            <a:r>
              <a:rPr lang="en-IE" sz="1900" dirty="0"/>
              <a:t>power when lobbying </a:t>
            </a:r>
            <a:r>
              <a:rPr lang="en-IE" sz="1900" dirty="0" smtClean="0"/>
              <a:t>Irish government – </a:t>
            </a:r>
            <a:r>
              <a:rPr lang="en-IE" sz="1900" dirty="0" err="1" smtClean="0"/>
              <a:t>Eg</a:t>
            </a:r>
            <a:r>
              <a:rPr lang="en-IE" sz="1900" dirty="0" smtClean="0"/>
              <a:t> American Chamber of Commerce Ireland.</a:t>
            </a:r>
          </a:p>
          <a:p>
            <a:r>
              <a:rPr lang="en-IE" dirty="0"/>
              <a:t>T</a:t>
            </a:r>
            <a:r>
              <a:rPr lang="en-IE" dirty="0" smtClean="0"/>
              <a:t>hese effects </a:t>
            </a:r>
            <a:r>
              <a:rPr lang="en-IE" i="1" dirty="0" smtClean="0"/>
              <a:t>do not </a:t>
            </a:r>
            <a:r>
              <a:rPr lang="en-IE" i="1" dirty="0"/>
              <a:t>extend </a:t>
            </a:r>
            <a:r>
              <a:rPr lang="en-IE" dirty="0"/>
              <a:t>across nationalities </a:t>
            </a:r>
            <a:r>
              <a:rPr lang="en-IE" dirty="0" smtClean="0"/>
              <a:t>to foreign-owned businesses operating in the same </a:t>
            </a:r>
            <a:r>
              <a:rPr lang="en-IE" dirty="0"/>
              <a:t>sector. </a:t>
            </a:r>
          </a:p>
          <a:p>
            <a:pPr marL="0" indent="0">
              <a:buNone/>
            </a:pPr>
            <a:endParaRPr lang="en-IE" sz="1900" dirty="0"/>
          </a:p>
          <a:p>
            <a:pPr marL="0" indent="0">
              <a:buNone/>
            </a:pPr>
            <a:endParaRPr lang="en-GB" sz="190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60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Implications for Policymakers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916832"/>
            <a:ext cx="7920000" cy="4053014"/>
          </a:xfrm>
        </p:spPr>
        <p:txBody>
          <a:bodyPr>
            <a:normAutofit/>
          </a:bodyPr>
          <a:lstStyle/>
          <a:p>
            <a:r>
              <a:rPr lang="en-IE" dirty="0"/>
              <a:t>U</a:t>
            </a:r>
            <a:r>
              <a:rPr lang="en-IE" dirty="0" smtClean="0"/>
              <a:t>rban hierarchy is important – urbanization effects stronger the bigger the urban centre.</a:t>
            </a:r>
          </a:p>
          <a:p>
            <a:pPr lvl="1"/>
            <a:r>
              <a:rPr lang="en-IE" dirty="0" smtClean="0"/>
              <a:t>For foreign-owned manufacturing, NPF should prioritize actions based on position in hierarchy.</a:t>
            </a:r>
          </a:p>
          <a:p>
            <a:r>
              <a:rPr lang="en-US" dirty="0" smtClean="0"/>
              <a:t>Investment in skills is important – need to focus on learning on the job.</a:t>
            </a:r>
            <a:endParaRPr lang="en-US" dirty="0"/>
          </a:p>
          <a:p>
            <a:r>
              <a:rPr lang="en-US" dirty="0"/>
              <a:t>Concentrations of foreign-owned businesses of the same nationality in Ireland also brings productivity gains.</a:t>
            </a:r>
          </a:p>
          <a:p>
            <a:pPr lvl="1"/>
            <a:r>
              <a:rPr lang="en-US" dirty="0" smtClean="0"/>
              <a:t>Other </a:t>
            </a:r>
            <a:r>
              <a:rPr lang="en-US" dirty="0"/>
              <a:t>factors, besides </a:t>
            </a:r>
            <a:r>
              <a:rPr lang="en-US" dirty="0" smtClean="0"/>
              <a:t>location, </a:t>
            </a:r>
            <a:r>
              <a:rPr lang="en-US" dirty="0"/>
              <a:t>affect </a:t>
            </a:r>
            <a:r>
              <a:rPr lang="en-US" dirty="0" smtClean="0"/>
              <a:t>productivity.</a:t>
            </a:r>
            <a:endParaRPr lang="en-US" dirty="0"/>
          </a:p>
          <a:p>
            <a:pPr lvl="1"/>
            <a:r>
              <a:rPr lang="en-US" dirty="0"/>
              <a:t>National lobbying </a:t>
            </a:r>
            <a:r>
              <a:rPr lang="en-US" dirty="0" smtClean="0"/>
              <a:t>focused </a:t>
            </a:r>
            <a:r>
              <a:rPr lang="en-US" dirty="0"/>
              <a:t>on improving </a:t>
            </a:r>
            <a:r>
              <a:rPr lang="en-US" i="1" dirty="0"/>
              <a:t>real</a:t>
            </a:r>
            <a:r>
              <a:rPr lang="en-US" dirty="0"/>
              <a:t> productivity of these businesses should be facilitated</a:t>
            </a:r>
          </a:p>
          <a:p>
            <a:pPr lvl="1"/>
            <a:r>
              <a:rPr lang="en-US" dirty="0"/>
              <a:t>Lobbying on </a:t>
            </a:r>
            <a:r>
              <a:rPr lang="en-US" dirty="0" err="1"/>
              <a:t>favourable</a:t>
            </a:r>
            <a:r>
              <a:rPr lang="en-US" dirty="0"/>
              <a:t> tax arrangements that improves </a:t>
            </a:r>
            <a:r>
              <a:rPr lang="en-US" i="1" dirty="0"/>
              <a:t>measured </a:t>
            </a:r>
            <a:r>
              <a:rPr lang="en-US" dirty="0"/>
              <a:t>productivity may be less sustainable.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85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331640" y="1844824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Thank You for Listening</a:t>
            </a:r>
          </a:p>
          <a:p>
            <a:endParaRPr lang="en-GB" sz="4800" dirty="0" smtClean="0">
              <a:solidFill>
                <a:schemeClr val="bg1"/>
              </a:solidFill>
            </a:endParaRPr>
          </a:p>
          <a:p>
            <a:r>
              <a:rPr lang="en-GB" sz="4800" dirty="0" smtClean="0">
                <a:solidFill>
                  <a:schemeClr val="bg1"/>
                </a:solidFill>
              </a:rPr>
              <a:t>Questions Welcome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85552" y="2499094"/>
            <a:ext cx="35454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WIFI ACCESS</a:t>
            </a:r>
          </a:p>
          <a:p>
            <a:r>
              <a:rPr lang="en-US" dirty="0" smtClean="0"/>
              <a:t>UCC </a:t>
            </a:r>
            <a:r>
              <a:rPr lang="en-US" dirty="0"/>
              <a:t>Guests </a:t>
            </a:r>
          </a:p>
          <a:p>
            <a:r>
              <a:rPr lang="en-US" dirty="0"/>
              <a:t>username: policyforum-nov-17 </a:t>
            </a:r>
          </a:p>
          <a:p>
            <a:r>
              <a:rPr lang="en-US" dirty="0"/>
              <a:t>password: Xqqxkj6q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551" y="3962899"/>
            <a:ext cx="2946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FOLLOW THE FORUM</a:t>
            </a:r>
            <a:endParaRPr lang="en-US" sz="2000" dirty="0" smtClean="0"/>
          </a:p>
          <a:p>
            <a:r>
              <a:rPr lang="en-US" dirty="0" smtClean="0"/>
              <a:t>#</a:t>
            </a:r>
            <a:r>
              <a:rPr lang="en-US" dirty="0" err="1"/>
              <a:t>PolicyForum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/>
              <a:t>CUBSucc</a:t>
            </a:r>
            <a:r>
              <a:rPr lang="en-US" dirty="0"/>
              <a:t>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20" y="2639419"/>
            <a:ext cx="683301" cy="538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8" y="3962899"/>
            <a:ext cx="907517" cy="746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638" y="5401689"/>
            <a:ext cx="624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D6001A"/>
                </a:solidFill>
              </a:rPr>
              <a:t>www.cubsucc.com</a:t>
            </a:r>
            <a:r>
              <a:rPr lang="en-US" dirty="0" smtClean="0">
                <a:solidFill>
                  <a:srgbClr val="D6001A"/>
                </a:solidFill>
              </a:rPr>
              <a:t>/re-thinking-</a:t>
            </a:r>
            <a:r>
              <a:rPr lang="en-US" dirty="0" err="1" smtClean="0">
                <a:solidFill>
                  <a:srgbClr val="D6001A"/>
                </a:solidFill>
              </a:rPr>
              <a:t>irish</a:t>
            </a:r>
            <a:r>
              <a:rPr lang="en-US" dirty="0" smtClean="0">
                <a:solidFill>
                  <a:srgbClr val="D6001A"/>
                </a:solidFill>
              </a:rPr>
              <a:t>-economic-development</a:t>
            </a:r>
            <a:r>
              <a:rPr lang="en-US" dirty="0">
                <a:solidFill>
                  <a:srgbClr val="D6001A"/>
                </a:solidFill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907" y="1186174"/>
            <a:ext cx="545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D6001A"/>
                </a:solidFill>
                <a:latin typeface="Montserrat" charset="0"/>
                <a:ea typeface="Montserrat" charset="0"/>
                <a:cs typeface="Montserrat" charset="0"/>
              </a:rPr>
              <a:t>POLICY FORUM</a:t>
            </a:r>
          </a:p>
          <a:p>
            <a:r>
              <a:rPr lang="en-US" sz="2400" b="1" dirty="0" smtClean="0"/>
              <a:t>Rethinking Irish Economic Development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39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85552" y="2499094"/>
            <a:ext cx="35454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WIFI ACCESS</a:t>
            </a:r>
          </a:p>
          <a:p>
            <a:r>
              <a:rPr lang="en-US" dirty="0" smtClean="0"/>
              <a:t>UCC </a:t>
            </a:r>
            <a:r>
              <a:rPr lang="en-US" dirty="0"/>
              <a:t>Guests </a:t>
            </a:r>
          </a:p>
          <a:p>
            <a:r>
              <a:rPr lang="en-US" dirty="0"/>
              <a:t>username: policyforum-nov-17 </a:t>
            </a:r>
          </a:p>
          <a:p>
            <a:r>
              <a:rPr lang="en-US" dirty="0"/>
              <a:t>password: Xqqxkj6q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551" y="3962899"/>
            <a:ext cx="2946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FOLLOW THE FORUM</a:t>
            </a:r>
            <a:endParaRPr lang="en-US" sz="2000" dirty="0" smtClean="0"/>
          </a:p>
          <a:p>
            <a:r>
              <a:rPr lang="en-US" dirty="0" smtClean="0"/>
              <a:t>#</a:t>
            </a:r>
            <a:r>
              <a:rPr lang="en-US" dirty="0" err="1"/>
              <a:t>PolicyForum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/>
              <a:t>CUBSucc</a:t>
            </a:r>
            <a:r>
              <a:rPr lang="en-US" dirty="0"/>
              <a:t>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20" y="2639419"/>
            <a:ext cx="683301" cy="538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8" y="3962899"/>
            <a:ext cx="907517" cy="746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638" y="5401689"/>
            <a:ext cx="624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D6001A"/>
                </a:solidFill>
              </a:rPr>
              <a:t>www.cubsucc.com</a:t>
            </a:r>
            <a:r>
              <a:rPr lang="en-US" dirty="0" smtClean="0">
                <a:solidFill>
                  <a:srgbClr val="D6001A"/>
                </a:solidFill>
              </a:rPr>
              <a:t>/re-thinking-</a:t>
            </a:r>
            <a:r>
              <a:rPr lang="en-US" dirty="0" err="1" smtClean="0">
                <a:solidFill>
                  <a:srgbClr val="D6001A"/>
                </a:solidFill>
              </a:rPr>
              <a:t>irish</a:t>
            </a:r>
            <a:r>
              <a:rPr lang="en-US" dirty="0" smtClean="0">
                <a:solidFill>
                  <a:srgbClr val="D6001A"/>
                </a:solidFill>
              </a:rPr>
              <a:t>-economic-development</a:t>
            </a:r>
            <a:r>
              <a:rPr lang="en-US" dirty="0">
                <a:solidFill>
                  <a:srgbClr val="D6001A"/>
                </a:solidFill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907" y="1186174"/>
            <a:ext cx="545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D6001A"/>
                </a:solidFill>
                <a:latin typeface="Montserrat" charset="0"/>
                <a:ea typeface="Montserrat" charset="0"/>
                <a:cs typeface="Montserrat" charset="0"/>
              </a:rPr>
              <a:t>POLICY FORUM</a:t>
            </a:r>
          </a:p>
          <a:p>
            <a:r>
              <a:rPr lang="en-US" sz="2400" b="1" dirty="0" smtClean="0"/>
              <a:t>Rethinking Irish Economic Development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39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role of agglomeration economies and demonstration effects for Irish foreign - owned manufacturing productivity: lessons for policy.</a:t>
            </a:r>
            <a:endParaRPr lang="en-I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Lisa Noonan &amp; Eoin O’Leary</a:t>
            </a:r>
          </a:p>
          <a:p>
            <a:r>
              <a:rPr lang="en-GB" dirty="0" smtClean="0"/>
              <a:t>Competitiveness Institute</a:t>
            </a:r>
          </a:p>
          <a:p>
            <a:r>
              <a:rPr lang="en-GB" dirty="0" smtClean="0"/>
              <a:t>Department of Economics</a:t>
            </a:r>
          </a:p>
          <a:p>
            <a:r>
              <a:rPr lang="en-GB" dirty="0" smtClean="0"/>
              <a:t>Cork University Business School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-817271" y="880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6800" y="2060848"/>
            <a:ext cx="7920000" cy="39089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presentation considers the effects of:</a:t>
            </a:r>
          </a:p>
          <a:p>
            <a:pPr lvl="1"/>
            <a:r>
              <a:rPr lang="en-US" dirty="0" smtClean="0"/>
              <a:t>Agglomeration Economies (benefits from location)</a:t>
            </a:r>
          </a:p>
          <a:p>
            <a:pPr lvl="1"/>
            <a:r>
              <a:rPr lang="en-US" dirty="0" smtClean="0"/>
              <a:t>Demonstration Effects (the presence of other foreign-owned manufacturing businesses in Ireland)</a:t>
            </a:r>
          </a:p>
          <a:p>
            <a:pPr marL="0" indent="0">
              <a:buNone/>
            </a:pPr>
            <a:r>
              <a:rPr lang="en-US" dirty="0" smtClean="0"/>
              <a:t>	on </a:t>
            </a:r>
            <a:r>
              <a:rPr lang="en-US" dirty="0"/>
              <a:t>the productivity of foreign-owned manufacturing businesses </a:t>
            </a:r>
            <a:r>
              <a:rPr lang="en-US" dirty="0" smtClean="0"/>
              <a:t>	operating </a:t>
            </a:r>
            <a:r>
              <a:rPr lang="en-US" dirty="0"/>
              <a:t>in Ireland: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study of agglomeration economies is important given that the National Planning Framework - Ireland 2040 – places an emphasis on the development of Ireland’s urban structure.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Perhaps foreign-owned businesses also benefit from proximity to others as well as membership of their own network?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8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Agglomeration Economies – what are they?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916832"/>
            <a:ext cx="7920000" cy="4053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hree </a:t>
            </a:r>
            <a:r>
              <a:rPr lang="en-US" dirty="0"/>
              <a:t>types of agglomeration </a:t>
            </a:r>
            <a:r>
              <a:rPr lang="en-US" dirty="0" smtClean="0"/>
              <a:t>economies</a:t>
            </a:r>
          </a:p>
          <a:p>
            <a:pPr marL="0" indent="0">
              <a:buNone/>
            </a:pPr>
            <a:endParaRPr lang="en-IE" i="1" u="sng" dirty="0" smtClean="0"/>
          </a:p>
          <a:p>
            <a:pPr marL="0" indent="0">
              <a:buNone/>
            </a:pPr>
            <a:r>
              <a:rPr lang="en-IE" i="1" u="sng" dirty="0" smtClean="0"/>
              <a:t>Urbanization </a:t>
            </a:r>
            <a:r>
              <a:rPr lang="en-IE" i="1" u="sng" dirty="0"/>
              <a:t>economies </a:t>
            </a:r>
            <a:endParaRPr lang="en-IE" i="1" u="sng" dirty="0" smtClean="0"/>
          </a:p>
          <a:p>
            <a:pPr marL="0" indent="0">
              <a:buNone/>
            </a:pPr>
            <a:r>
              <a:rPr lang="en-IE" dirty="0" smtClean="0"/>
              <a:t>The </a:t>
            </a:r>
            <a:r>
              <a:rPr lang="en-IE" dirty="0"/>
              <a:t>concentration of businesses from different industries in </a:t>
            </a:r>
            <a:r>
              <a:rPr lang="en-IE" dirty="0" smtClean="0"/>
              <a:t>a location (usually higher in urban locations).</a:t>
            </a:r>
            <a:endParaRPr lang="en-US" i="1" u="sng" dirty="0"/>
          </a:p>
          <a:p>
            <a:pPr marL="0" indent="0">
              <a:buNone/>
            </a:pPr>
            <a:endParaRPr lang="en-US" i="1" u="sng" dirty="0" smtClean="0"/>
          </a:p>
          <a:p>
            <a:pPr marL="0" indent="0">
              <a:buNone/>
            </a:pPr>
            <a:r>
              <a:rPr lang="en-US" i="1" u="sng" dirty="0" smtClean="0"/>
              <a:t>Industry specialization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concentration of businesses in the same industry in </a:t>
            </a:r>
            <a:r>
              <a:rPr lang="en-US" dirty="0" smtClean="0"/>
              <a:t>a location.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u="sng" dirty="0" smtClean="0"/>
              <a:t>Clusters of Related Industries</a:t>
            </a:r>
            <a:endParaRPr lang="en-US" i="1" u="sng" dirty="0"/>
          </a:p>
          <a:p>
            <a:pPr marL="0" indent="0">
              <a:buNone/>
            </a:pPr>
            <a:r>
              <a:rPr lang="en-US" dirty="0"/>
              <a:t>The concentration of businesses in </a:t>
            </a:r>
            <a:r>
              <a:rPr lang="en-US" dirty="0" smtClean="0"/>
              <a:t>related industries </a:t>
            </a:r>
            <a:r>
              <a:rPr lang="en-US" dirty="0"/>
              <a:t>in </a:t>
            </a:r>
            <a:r>
              <a:rPr lang="en-US" dirty="0" smtClean="0"/>
              <a:t>a location.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2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Demonstration Effects – what are they?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844824"/>
            <a:ext cx="7920000" cy="4248472"/>
          </a:xfrm>
        </p:spPr>
        <p:txBody>
          <a:bodyPr>
            <a:noAutofit/>
          </a:bodyPr>
          <a:lstStyle/>
          <a:p>
            <a:pPr algn="just"/>
            <a:r>
              <a:rPr lang="en-GB" dirty="0" smtClean="0">
                <a:solidFill>
                  <a:schemeClr val="tx1"/>
                </a:solidFill>
              </a:rPr>
              <a:t>Does the </a:t>
            </a:r>
            <a:r>
              <a:rPr lang="en-GB" dirty="0">
                <a:solidFill>
                  <a:schemeClr val="tx1"/>
                </a:solidFill>
              </a:rPr>
              <a:t>presence of other foreign-owned </a:t>
            </a:r>
            <a:r>
              <a:rPr lang="en-GB" dirty="0" smtClean="0">
                <a:solidFill>
                  <a:schemeClr val="tx1"/>
                </a:solidFill>
              </a:rPr>
              <a:t>manufacturing businesses </a:t>
            </a:r>
            <a:r>
              <a:rPr lang="en-GB" dirty="0">
                <a:solidFill>
                  <a:schemeClr val="tx1"/>
                </a:solidFill>
              </a:rPr>
              <a:t>in Ireland </a:t>
            </a:r>
            <a:r>
              <a:rPr lang="en-GB" dirty="0" smtClean="0">
                <a:solidFill>
                  <a:schemeClr val="tx1"/>
                </a:solidFill>
              </a:rPr>
              <a:t>boost </a:t>
            </a:r>
            <a:r>
              <a:rPr lang="en-GB" dirty="0">
                <a:solidFill>
                  <a:schemeClr val="tx1"/>
                </a:solidFill>
              </a:rPr>
              <a:t>the productivity of foreign-owned manufacturing businesses operating </a:t>
            </a:r>
            <a:r>
              <a:rPr lang="en-GB" dirty="0" smtClean="0">
                <a:solidFill>
                  <a:schemeClr val="tx1"/>
                </a:solidFill>
              </a:rPr>
              <a:t>here?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endParaRPr lang="en-IE" dirty="0" smtClean="0"/>
          </a:p>
          <a:p>
            <a:pPr algn="just"/>
            <a:r>
              <a:rPr lang="en-IE" dirty="0" smtClean="0"/>
              <a:t>Others have suggested that this may be important</a:t>
            </a:r>
            <a:endParaRPr lang="en-IE" dirty="0"/>
          </a:p>
          <a:p>
            <a:pPr lvl="1" algn="just"/>
            <a:r>
              <a:rPr lang="en-IE" dirty="0" smtClean="0"/>
              <a:t>Gunnigle </a:t>
            </a:r>
            <a:r>
              <a:rPr lang="en-IE" dirty="0"/>
              <a:t>and McGuire report that the concentration of industries in Ireland may be due to the “mimetic tendencies of US MNCs to copy others – often their rivals” (2001: 62). </a:t>
            </a:r>
            <a:endParaRPr lang="en-IE" dirty="0" smtClean="0"/>
          </a:p>
          <a:p>
            <a:pPr marL="457200" lvl="1" indent="0" algn="just">
              <a:buNone/>
            </a:pPr>
            <a:endParaRPr lang="en-IE" dirty="0" smtClean="0"/>
          </a:p>
          <a:p>
            <a:pPr algn="just"/>
            <a:r>
              <a:rPr lang="en-IE" dirty="0" smtClean="0"/>
              <a:t>These effects could operate between businesses in the same sector and/or the same nationality. </a:t>
            </a:r>
          </a:p>
          <a:p>
            <a:pPr algn="just"/>
            <a:endParaRPr lang="en-IE" dirty="0" smtClean="0"/>
          </a:p>
          <a:p>
            <a:pPr algn="just"/>
            <a:r>
              <a:rPr lang="en-IE" dirty="0" smtClean="0"/>
              <a:t>We investigate if the concentration of foreign-owned businesses affects productivity, while controlling for all possible agglomeration economies.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8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National Planning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NPF </a:t>
            </a:r>
            <a:r>
              <a:rPr lang="en-US" dirty="0"/>
              <a:t>- Ireland 2040 – </a:t>
            </a:r>
            <a:r>
              <a:rPr lang="en-US" dirty="0" smtClean="0"/>
              <a:t>emphasizes the importance of: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Strengthening </a:t>
            </a:r>
            <a:r>
              <a:rPr lang="en-US" dirty="0"/>
              <a:t>all levels of Ireland’s urban </a:t>
            </a:r>
            <a:r>
              <a:rPr lang="en-US" dirty="0" smtClean="0"/>
              <a:t>structure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n-US" dirty="0" smtClean="0"/>
              <a:t>                 (Objective 7, Ireland 2040) </a:t>
            </a:r>
          </a:p>
          <a:p>
            <a:r>
              <a:rPr lang="en-US" dirty="0"/>
              <a:t>I</a:t>
            </a:r>
            <a:r>
              <a:rPr lang="en-US" dirty="0" smtClean="0"/>
              <a:t>nvestment </a:t>
            </a:r>
            <a:r>
              <a:rPr lang="en-US" dirty="0"/>
              <a:t>in: 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consolidation and expansion of </a:t>
            </a:r>
            <a:r>
              <a:rPr lang="en-US" dirty="0"/>
              <a:t>third level facilities at locations where this will contribute to regional development.</a:t>
            </a:r>
          </a:p>
          <a:p>
            <a:pPr lvl="1"/>
            <a:r>
              <a:rPr lang="en-US" dirty="0" err="1"/>
              <a:t>Programmes</a:t>
            </a:r>
            <a:r>
              <a:rPr lang="en-US" dirty="0"/>
              <a:t> for life-long learning, especially in areas </a:t>
            </a:r>
            <a:r>
              <a:rPr lang="en-US" dirty="0" smtClean="0"/>
              <a:t>where </a:t>
            </a:r>
            <a:r>
              <a:rPr lang="en-US" dirty="0"/>
              <a:t>skills gaps are identified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                                            (</a:t>
            </a:r>
            <a:r>
              <a:rPr lang="en-US" dirty="0"/>
              <a:t>Objective </a:t>
            </a:r>
            <a:r>
              <a:rPr lang="en-US" dirty="0" smtClean="0"/>
              <a:t>32, </a:t>
            </a:r>
            <a:r>
              <a:rPr lang="en-US" dirty="0"/>
              <a:t>Ireland 2040)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9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800" y="2369847"/>
            <a:ext cx="2293032" cy="360000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smtClean="0"/>
              <a:t>469 foreign-owned manufacturing local units from 2009 Census of Industrial Production.</a:t>
            </a:r>
          </a:p>
          <a:p>
            <a:r>
              <a:rPr lang="en-US" sz="1600" dirty="0" smtClean="0"/>
              <a:t>Locations are </a:t>
            </a:r>
            <a:r>
              <a:rPr lang="en-US" sz="1600" smtClean="0"/>
              <a:t>Ireland’s  NUTS </a:t>
            </a:r>
            <a:r>
              <a:rPr lang="en-US" sz="1600" dirty="0" smtClean="0"/>
              <a:t>3 regions (Dublin-Mid-East combined)</a:t>
            </a:r>
          </a:p>
          <a:p>
            <a:r>
              <a:rPr lang="en-US" sz="1600" dirty="0" smtClean="0"/>
              <a:t>We control for effects of transfer pricing by using earnings per worker to measure productivity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Foreign-Owned Manufacturing in Ireland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3625557"/>
              </p:ext>
            </p:extLst>
          </p:nvPr>
        </p:nvGraphicFramePr>
        <p:xfrm>
          <a:off x="2987824" y="2060848"/>
          <a:ext cx="5262736" cy="424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52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Findings on Urbanization Economies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2132856"/>
            <a:ext cx="7920000" cy="424847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Productivity levels of foreign-owned businesses are higher in regions with higher population densities.</a:t>
            </a:r>
          </a:p>
          <a:p>
            <a:pPr lvl="1"/>
            <a:r>
              <a:rPr lang="en-IE" dirty="0" smtClean="0"/>
              <a:t>Productivity levels highest in </a:t>
            </a:r>
            <a:r>
              <a:rPr lang="en-IE" smtClean="0"/>
              <a:t>Dublin/Mid-East, followed </a:t>
            </a:r>
            <a:r>
              <a:rPr lang="en-IE" dirty="0" smtClean="0"/>
              <a:t>by South-West etc.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Important urbanization features include the availability of:</a:t>
            </a:r>
          </a:p>
          <a:p>
            <a:pPr lvl="1"/>
            <a:r>
              <a:rPr lang="en-GB" dirty="0" smtClean="0"/>
              <a:t>Public Utilities and Municipal </a:t>
            </a:r>
            <a:r>
              <a:rPr lang="en-GB" dirty="0"/>
              <a:t>S</a:t>
            </a:r>
            <a:r>
              <a:rPr lang="en-GB" dirty="0" smtClean="0"/>
              <a:t>ervices</a:t>
            </a:r>
          </a:p>
          <a:p>
            <a:pPr lvl="1"/>
            <a:r>
              <a:rPr lang="en-GB" dirty="0" smtClean="0"/>
              <a:t>Transportation and Communication Services</a:t>
            </a:r>
          </a:p>
          <a:p>
            <a:pPr lvl="1"/>
            <a:r>
              <a:rPr lang="en-GB" dirty="0" smtClean="0"/>
              <a:t>Business and Commercial Services</a:t>
            </a:r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dirty="0" smtClean="0"/>
              <a:t>Public and private investment in upgrading these services could improve business productivity.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IE" dirty="0" smtClean="0"/>
              <a:t>Got to avoid the damaging effects of urbanization diseconomies (eg congestion in Dublin).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6E0ECA-5321-43F5-AA28-9D6C1FB6BFC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1296</TotalTime>
  <Words>692</Words>
  <Application>Microsoft Office PowerPoint</Application>
  <PresentationFormat>On-screen Show (4:3)</PresentationFormat>
  <Paragraphs>124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Theme2</vt:lpstr>
      <vt:lpstr>PowerPoint Presentation</vt:lpstr>
      <vt:lpstr>PowerPoint Presentation</vt:lpstr>
      <vt:lpstr>The role of agglomeration economies and demonstration effects for Irish foreign - owned manufacturing productivity: lessons for policy.</vt:lpstr>
      <vt:lpstr>Introduction</vt:lpstr>
      <vt:lpstr>Agglomeration Economies – what are they?</vt:lpstr>
      <vt:lpstr>Demonstration Effects – what are they?</vt:lpstr>
      <vt:lpstr>Relevance to National Planning Framework</vt:lpstr>
      <vt:lpstr>Foreign-Owned Manufacturing in Ireland </vt:lpstr>
      <vt:lpstr>Findings on Urbanization Economies</vt:lpstr>
      <vt:lpstr>Findings on Industry Specialization and Clusters </vt:lpstr>
      <vt:lpstr>Findings on Demonstration Effects</vt:lpstr>
      <vt:lpstr>Implications for Policymakers</vt:lpstr>
      <vt:lpstr>PowerPoint Presentation</vt:lpstr>
      <vt:lpstr>PowerPoint Presentation</vt:lpstr>
    </vt:vector>
  </TitlesOfParts>
  <Company>University College Cork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Spurious Agglomeration and Agglomeration Economies on the Productivity of Foreign-Owned Manufacturing Businesses in Ireland</dc:title>
  <dc:creator>Noonan, Lisa</dc:creator>
  <cp:lastModifiedBy>Computer Centre</cp:lastModifiedBy>
  <cp:revision>164</cp:revision>
  <cp:lastPrinted>2017-10-19T10:40:49Z</cp:lastPrinted>
  <dcterms:created xsi:type="dcterms:W3CDTF">2017-01-27T11:19:00Z</dcterms:created>
  <dcterms:modified xsi:type="dcterms:W3CDTF">2017-11-02T09:29:16Z</dcterms:modified>
</cp:coreProperties>
</file>